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60" r:id="rId12"/>
    <p:sldId id="261" r:id="rId13"/>
    <p:sldId id="273" r:id="rId14"/>
    <p:sldId id="262" r:id="rId15"/>
    <p:sldId id="263" r:id="rId16"/>
    <p:sldId id="272" r:id="rId17"/>
    <p:sldId id="26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77B"/>
    <a:srgbClr val="FFFF43"/>
    <a:srgbClr val="EDF3FD"/>
    <a:srgbClr val="FCFCFC"/>
    <a:srgbClr val="FFFFFF"/>
    <a:srgbClr val="FAFAFA"/>
    <a:srgbClr val="F5F5F5"/>
    <a:srgbClr val="788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86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08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65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42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63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6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07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97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68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2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49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F61A5-B789-4E06-BAC7-3A18B7B77B0D}" type="datetimeFigureOut">
              <a:rPr lang="de-DE" smtClean="0"/>
              <a:t>27.04.2015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3D3BA-21E1-49F3-9C6C-4189328AE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9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2" y="1018307"/>
            <a:ext cx="4467616" cy="482138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79512" y="2513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3R   IT   15   </a:t>
            </a:r>
            <a:r>
              <a:rPr lang="de-AT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C:\Users\Bine\AppData\Local\Temp\HTL3R Logo PNG 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708" y="116632"/>
            <a:ext cx="1870242" cy="7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b="1" dirty="0" smtClean="0">
                <a:latin typeface="Arial" pitchFamily="34" charset="0"/>
                <a:cs typeface="Arial" pitchFamily="34" charset="0"/>
              </a:rPr>
              <a:t>Web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-Interface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5" name="Picture 4" descr="https://cdn1.iconfinder.com/data/icons/mirrored-twins-icon-set-hollow/512/PixelKit_notebook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4" y="3140968"/>
            <a:ext cx="3717031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Bine\Dropbox\Diplomarbeit 5.AX - NetView\Grafiken\Cover\cover_tra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1" y="4293096"/>
            <a:ext cx="3251203" cy="1203442"/>
          </a:xfrm>
          <a:prstGeom prst="rect">
            <a:avLst/>
          </a:prstGeom>
          <a:noFill/>
        </p:spPr>
      </p:pic>
      <p:pic>
        <p:nvPicPr>
          <p:cNvPr id="7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34" y="2026993"/>
            <a:ext cx="4393704" cy="9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55576" y="2834933"/>
            <a:ext cx="197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Three.</a:t>
            </a:r>
            <a:r>
              <a:rPr lang="de-AT" sz="3200" b="1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JS</a:t>
            </a:r>
            <a:endParaRPr lang="de-AT" sz="2000" b="1" dirty="0" smtClean="0">
              <a:solidFill>
                <a:srgbClr val="2E977B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A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de-AT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WebGL</a:t>
            </a:r>
            <a:endParaRPr lang="de-AT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39952" y="4844240"/>
            <a:ext cx="26741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Prototype.</a:t>
            </a:r>
            <a:r>
              <a:rPr lang="de-AT" sz="3200" b="1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JS</a:t>
            </a:r>
            <a:endParaRPr lang="de-AT" sz="2000" b="1" dirty="0" smtClean="0">
              <a:solidFill>
                <a:srgbClr val="2E977B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de-A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AJAX</a:t>
            </a:r>
            <a:endParaRPr lang="de-AT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Gerade Verbindung 14"/>
          <p:cNvCxnSpPr/>
          <p:nvPr/>
        </p:nvCxnSpPr>
        <p:spPr>
          <a:xfrm flipH="1">
            <a:off x="5502069" y="3291029"/>
            <a:ext cx="1008369" cy="14154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>
            <a:off x="5749180" y="4204285"/>
            <a:ext cx="311236" cy="430161"/>
          </a:xfrm>
          <a:prstGeom prst="straightConnector1">
            <a:avLst/>
          </a:prstGeom>
          <a:ln w="38100">
            <a:solidFill>
              <a:srgbClr val="2E977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>
            <a:off x="6014008" y="3266294"/>
            <a:ext cx="311236" cy="43016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0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Marketing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55" y="3838995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hteck 5"/>
          <p:cNvSpPr/>
          <p:nvPr/>
        </p:nvSpPr>
        <p:spPr>
          <a:xfrm>
            <a:off x="971806" y="4615113"/>
            <a:ext cx="2062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de-AT" sz="2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66" y="2406846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hteck 8"/>
          <p:cNvSpPr/>
          <p:nvPr/>
        </p:nvSpPr>
        <p:spPr>
          <a:xfrm>
            <a:off x="3111591" y="3182965"/>
            <a:ext cx="2836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_HTL3R</a:t>
            </a:r>
            <a:endParaRPr lang="de-AT" sz="2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918085" y="4615114"/>
            <a:ext cx="4321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www4.htl.rennweg.at/</a:t>
            </a:r>
            <a:r>
              <a:rPr lang="de-A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endParaRPr lang="de-AT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88" y="2406846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hteck 11"/>
          <p:cNvSpPr/>
          <p:nvPr/>
        </p:nvSpPr>
        <p:spPr>
          <a:xfrm>
            <a:off x="8322508" y="3182965"/>
            <a:ext cx="2522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Promotion-</a:t>
            </a:r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Video</a:t>
            </a:r>
            <a:endParaRPr lang="de-AT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05" y="3838995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3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Logo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5" name="Picture 4" descr="C:\Users\Bine\Dropbox\Diplomarbeit 5.AX - NetView\Grafiken\Profilbild\logo_gro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72" y="1979992"/>
            <a:ext cx="4015114" cy="433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telier04.at/wp_2015/wp-content/uploads/Logo_Illustra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942" y="1831829"/>
            <a:ext cx="1278284" cy="124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4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b="1" dirty="0" smtClean="0">
                <a:latin typeface="Arial" pitchFamily="34" charset="0"/>
                <a:cs typeface="Arial" pitchFamily="34" charset="0"/>
              </a:rPr>
              <a:t>Web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site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91" y="1970932"/>
            <a:ext cx="9692410" cy="449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Promotion-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Video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97" y="1926388"/>
            <a:ext cx="8048625" cy="41529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Rechteck 3"/>
          <p:cNvSpPr/>
          <p:nvPr/>
        </p:nvSpPr>
        <p:spPr>
          <a:xfrm>
            <a:off x="9014425" y="1404977"/>
            <a:ext cx="1620172" cy="1313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http://upload.wikimedia.org/wikipedia/commons/d/d3/Adobe_After_Effects_CS6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21" y="1505185"/>
            <a:ext cx="1313806" cy="13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Promotion-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Video</a:t>
            </a:r>
            <a:endParaRPr lang="de-DE" b="1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6" name="neu_dip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3559" y="150050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Resümee &amp; 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Ausblick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3600" dirty="0" smtClean="0">
                <a:solidFill>
                  <a:srgbClr val="2E977B"/>
                </a:solidFill>
              </a:rPr>
              <a:t>Alle Ziele erfüllt</a:t>
            </a:r>
          </a:p>
          <a:p>
            <a:pPr marL="0" indent="0">
              <a:buNone/>
            </a:pPr>
            <a:r>
              <a:rPr lang="de-DE" dirty="0">
                <a:solidFill>
                  <a:srgbClr val="2E977B"/>
                </a:solidFill>
              </a:rPr>
              <a:t>	</a:t>
            </a:r>
            <a:r>
              <a:rPr lang="de-DE" dirty="0" smtClean="0"/>
              <a:t>+ Optionales Ziel: Timeline</a:t>
            </a:r>
          </a:p>
          <a:p>
            <a:pPr marL="0" indent="0">
              <a:buNone/>
            </a:pPr>
            <a:endParaRPr lang="de-DE" sz="3600" dirty="0" smtClean="0">
              <a:solidFill>
                <a:srgbClr val="2E977B"/>
              </a:solidFill>
            </a:endParaRPr>
          </a:p>
          <a:p>
            <a:pPr marL="0" indent="0">
              <a:buNone/>
            </a:pPr>
            <a:r>
              <a:rPr lang="de-DE" sz="3600" dirty="0" smtClean="0">
                <a:solidFill>
                  <a:srgbClr val="2E977B"/>
                </a:solidFill>
              </a:rPr>
              <a:t>Neue Technologien</a:t>
            </a:r>
          </a:p>
          <a:p>
            <a:pPr marL="0" indent="0">
              <a:buNone/>
            </a:pPr>
            <a:r>
              <a:rPr lang="de-DE" dirty="0">
                <a:solidFill>
                  <a:srgbClr val="2E977B"/>
                </a:solidFill>
              </a:rPr>
              <a:t>	</a:t>
            </a:r>
            <a:r>
              <a:rPr lang="de-DE" dirty="0" smtClean="0"/>
              <a:t>After </a:t>
            </a:r>
            <a:r>
              <a:rPr lang="de-DE" dirty="0" err="1" smtClean="0"/>
              <a:t>Effects</a:t>
            </a:r>
            <a:r>
              <a:rPr lang="de-DE" dirty="0" smtClean="0"/>
              <a:t>, Three.JS</a:t>
            </a:r>
          </a:p>
          <a:p>
            <a:pPr marL="0" indent="0">
              <a:buNone/>
            </a:pPr>
            <a:endParaRPr lang="de-DE" sz="3600" dirty="0" smtClean="0">
              <a:solidFill>
                <a:srgbClr val="2E977B"/>
              </a:solidFill>
            </a:endParaRPr>
          </a:p>
          <a:p>
            <a:pPr marL="0" indent="0">
              <a:buNone/>
            </a:pPr>
            <a:r>
              <a:rPr lang="de-DE" sz="3600" dirty="0" smtClean="0">
                <a:solidFill>
                  <a:srgbClr val="2E977B"/>
                </a:solidFill>
              </a:rPr>
              <a:t>Netzwerkgeräte </a:t>
            </a:r>
            <a:r>
              <a:rPr lang="de-DE" dirty="0" smtClean="0"/>
              <a:t>konfigurieren</a:t>
            </a:r>
            <a:endParaRPr lang="de-DE" sz="3600" dirty="0" smtClean="0"/>
          </a:p>
          <a:p>
            <a:pPr marL="0" indent="0">
              <a:buNone/>
            </a:pPr>
            <a:r>
              <a:rPr lang="de-DE" sz="3600" dirty="0" smtClean="0">
                <a:solidFill>
                  <a:srgbClr val="2E977B"/>
                </a:solidFill>
              </a:rPr>
              <a:t>	Livebetrieb</a:t>
            </a:r>
            <a:r>
              <a:rPr lang="de-DE" dirty="0" smtClean="0"/>
              <a:t> in den nächsten Tagen</a:t>
            </a:r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222056" y="4126371"/>
            <a:ext cx="7747888" cy="2144307"/>
            <a:chOff x="2092037" y="3963532"/>
            <a:chExt cx="7747888" cy="2144307"/>
          </a:xfrm>
        </p:grpSpPr>
        <p:sp>
          <p:nvSpPr>
            <p:cNvPr id="7" name="Rechteck 6"/>
            <p:cNvSpPr/>
            <p:nvPr/>
          </p:nvSpPr>
          <p:spPr>
            <a:xfrm>
              <a:off x="2987178" y="3963532"/>
              <a:ext cx="56899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www4.htl.rennweg.at/</a:t>
              </a:r>
              <a:r>
                <a:rPr lang="de-AT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NetView</a:t>
              </a:r>
              <a:endParaRPr lang="de-AT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2092037" y="5707729"/>
              <a:ext cx="21515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netview</a:t>
              </a:r>
              <a:r>
                <a:rPr lang="de-AT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@gmx.at</a:t>
              </a:r>
              <a:endParaRPr lang="de-A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4924943" y="5707729"/>
              <a:ext cx="18053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NetView</a:t>
              </a:r>
              <a:r>
                <a:rPr lang="de-AT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2014</a:t>
              </a:r>
              <a:endParaRPr lang="de-A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7446128" y="5707729"/>
              <a:ext cx="23937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@</a:t>
              </a:r>
              <a:r>
                <a:rPr lang="de-AT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NetView</a:t>
              </a:r>
              <a:r>
                <a:rPr lang="de-AT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_HTL3R</a:t>
              </a: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65" y="4771695"/>
              <a:ext cx="807294" cy="807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34" y="4787283"/>
              <a:ext cx="776119" cy="776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4966" y="4787283"/>
              <a:ext cx="776119" cy="776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69" y="466431"/>
            <a:ext cx="3441686" cy="37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Projekt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Kombination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Netzwerk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technik – 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Medien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technik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Schulnetz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Auslastung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 der Geräte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Web-Interface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3D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-Darstellung, 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Realtime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 Update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Marketing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de-AT" b="1" dirty="0" err="1" smtClean="0">
                <a:latin typeface="Arial" pitchFamily="34" charset="0"/>
                <a:cs typeface="Arial" pitchFamily="34" charset="0"/>
              </a:rPr>
              <a:t>Promotion</a:t>
            </a:r>
            <a:r>
              <a:rPr lang="de-AT" dirty="0" err="1" smtClean="0">
                <a:latin typeface="Arial" pitchFamily="34" charset="0"/>
                <a:cs typeface="Arial" pitchFamily="34" charset="0"/>
              </a:rPr>
              <a:t>video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de-AT" dirty="0" err="1" smtClean="0">
                <a:latin typeface="Arial" pitchFamily="34" charset="0"/>
                <a:cs typeface="Arial" pitchFamily="34" charset="0"/>
              </a:rPr>
              <a:t>Social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 Networks</a:t>
            </a:r>
          </a:p>
          <a:p>
            <a:endParaRPr lang="de-AT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8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Bine\Dropbox\Diplomarbeit 5.AX - NetView\Grafiken\Fotos\Team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" y="-191345"/>
            <a:ext cx="5867400" cy="9525001"/>
          </a:xfrm>
          <a:prstGeom prst="rect">
            <a:avLst/>
          </a:prstGeom>
          <a:noFill/>
          <a:ln w="158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Projekt</a:t>
            </a:r>
            <a:r>
              <a:rPr lang="de-AT" b="1" dirty="0" smtClean="0">
                <a:latin typeface="Arial" pitchFamily="34" charset="0"/>
                <a:cs typeface="Arial" pitchFamily="34" charset="0"/>
              </a:rPr>
              <a:t>team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62596" y="1825625"/>
            <a:ext cx="529120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Sabine Schimpf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Web-Interface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Martin Hammerbacher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Datenbank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Gregor </a:t>
            </a:r>
            <a:r>
              <a:rPr lang="de-AT" sz="3600" dirty="0" err="1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Ivancsics</a:t>
            </a:r>
            <a:endParaRPr lang="de-AT" sz="3600" dirty="0" smtClean="0">
              <a:solidFill>
                <a:srgbClr val="2E977B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Netzwerk</a:t>
            </a:r>
          </a:p>
          <a:p>
            <a:pPr marL="0" indent="0">
              <a:buNone/>
            </a:pPr>
            <a:endParaRPr lang="de-AT" sz="31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6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Abigail Steinhardt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Marketing</a:t>
            </a:r>
          </a:p>
          <a:p>
            <a:endParaRPr lang="de-AT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Übersicht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250" y="1690688"/>
            <a:ext cx="8219500" cy="46212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dirty="0" smtClean="0">
                <a:latin typeface="Arial" pitchFamily="34" charset="0"/>
                <a:cs typeface="Arial" pitchFamily="34" charset="0"/>
              </a:rPr>
              <a:t>sweise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18" y="2711102"/>
            <a:ext cx="1104312" cy="25723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24" y="3701856"/>
            <a:ext cx="465552" cy="46555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53549" y="2139411"/>
            <a:ext cx="2743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32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SNMP-Server</a:t>
            </a:r>
            <a:endParaRPr lang="de-AT" sz="3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99" y="5026660"/>
            <a:ext cx="1207255" cy="90973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63" y="3272051"/>
            <a:ext cx="1292366" cy="97386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83" y="2578510"/>
            <a:ext cx="1168725" cy="880698"/>
          </a:xfrm>
          <a:prstGeom prst="rect">
            <a:avLst/>
          </a:prstGeom>
        </p:spPr>
      </p:pic>
      <p:grpSp>
        <p:nvGrpSpPr>
          <p:cNvPr id="25" name="Gruppieren 24"/>
          <p:cNvGrpSpPr/>
          <p:nvPr/>
        </p:nvGrpSpPr>
        <p:grpSpPr>
          <a:xfrm rot="3322876">
            <a:off x="3381945" y="3031879"/>
            <a:ext cx="1008369" cy="1440160"/>
            <a:chOff x="5502069" y="3266294"/>
            <a:chExt cx="1008369" cy="1440160"/>
          </a:xfrm>
        </p:grpSpPr>
        <p:cxnSp>
          <p:nvCxnSpPr>
            <p:cNvPr id="26" name="Gerade Verbindung 14"/>
            <p:cNvCxnSpPr/>
            <p:nvPr/>
          </p:nvCxnSpPr>
          <p:spPr>
            <a:xfrm flipH="1">
              <a:off x="5502069" y="3291029"/>
              <a:ext cx="1008369" cy="14154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/>
            <p:nvPr/>
          </p:nvCxnSpPr>
          <p:spPr>
            <a:xfrm flipH="1">
              <a:off x="5749180" y="4204285"/>
              <a:ext cx="311236" cy="430161"/>
            </a:xfrm>
            <a:prstGeom prst="straightConnector1">
              <a:avLst/>
            </a:prstGeom>
            <a:ln w="38100">
              <a:solidFill>
                <a:srgbClr val="2E977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/>
            <p:nvPr/>
          </p:nvCxnSpPr>
          <p:spPr>
            <a:xfrm flipH="1">
              <a:off x="6014008" y="3266294"/>
              <a:ext cx="311236" cy="43016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/>
          <p:cNvGrpSpPr/>
          <p:nvPr/>
        </p:nvGrpSpPr>
        <p:grpSpPr>
          <a:xfrm rot="2535678">
            <a:off x="6739407" y="2563574"/>
            <a:ext cx="1320532" cy="1703390"/>
            <a:chOff x="5502069" y="3266294"/>
            <a:chExt cx="1008369" cy="1440160"/>
          </a:xfrm>
        </p:grpSpPr>
        <p:cxnSp>
          <p:nvCxnSpPr>
            <p:cNvPr id="38" name="Gerade Verbindung 14"/>
            <p:cNvCxnSpPr/>
            <p:nvPr/>
          </p:nvCxnSpPr>
          <p:spPr>
            <a:xfrm flipH="1">
              <a:off x="5502069" y="3291029"/>
              <a:ext cx="1008369" cy="14154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 flipH="1">
              <a:off x="5749180" y="4204285"/>
              <a:ext cx="311236" cy="430161"/>
            </a:xfrm>
            <a:prstGeom prst="straightConnector1">
              <a:avLst/>
            </a:prstGeom>
            <a:ln w="38100">
              <a:solidFill>
                <a:srgbClr val="2E977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/>
            <p:cNvCxnSpPr/>
            <p:nvPr/>
          </p:nvCxnSpPr>
          <p:spPr>
            <a:xfrm flipH="1">
              <a:off x="6014008" y="3266294"/>
              <a:ext cx="311236" cy="43016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 rot="4697422">
            <a:off x="6424422" y="3917016"/>
            <a:ext cx="1008369" cy="1440160"/>
            <a:chOff x="5502069" y="3266294"/>
            <a:chExt cx="1008369" cy="1440160"/>
          </a:xfrm>
        </p:grpSpPr>
        <p:cxnSp>
          <p:nvCxnSpPr>
            <p:cNvPr id="42" name="Gerade Verbindung 14"/>
            <p:cNvCxnSpPr/>
            <p:nvPr/>
          </p:nvCxnSpPr>
          <p:spPr>
            <a:xfrm flipH="1">
              <a:off x="5502069" y="3291029"/>
              <a:ext cx="1008369" cy="14154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/>
            <p:cNvCxnSpPr/>
            <p:nvPr/>
          </p:nvCxnSpPr>
          <p:spPr>
            <a:xfrm flipH="1">
              <a:off x="5749180" y="4204285"/>
              <a:ext cx="311236" cy="430161"/>
            </a:xfrm>
            <a:prstGeom prst="straightConnector1">
              <a:avLst/>
            </a:prstGeom>
            <a:ln w="38100">
              <a:solidFill>
                <a:srgbClr val="2E977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/>
            <p:cNvCxnSpPr/>
            <p:nvPr/>
          </p:nvCxnSpPr>
          <p:spPr>
            <a:xfrm flipH="1">
              <a:off x="6014008" y="3266294"/>
              <a:ext cx="311236" cy="43016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9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SNMP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943622" y="2090902"/>
            <a:ext cx="4040188" cy="639762"/>
          </a:xfrm>
        </p:spPr>
        <p:txBody>
          <a:bodyPr>
            <a:normAutofit/>
          </a:bodyPr>
          <a:lstStyle/>
          <a:p>
            <a:r>
              <a:rPr lang="de-AT" sz="3200" dirty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Version 2c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1943622" y="2830872"/>
            <a:ext cx="4040188" cy="3951288"/>
          </a:xfrm>
        </p:spPr>
        <p:txBody>
          <a:bodyPr>
            <a:normAutofit/>
          </a:bodyPr>
          <a:lstStyle/>
          <a:p>
            <a:r>
              <a:rPr lang="de-AT" sz="2400" dirty="0">
                <a:latin typeface="Arial" panose="020B0604020202020204" pitchFamily="34" charset="0"/>
                <a:cs typeface="Arial" panose="020B0604020202020204" pitchFamily="34" charset="0"/>
              </a:rPr>
              <a:t>Authentifizierung</a:t>
            </a:r>
          </a:p>
          <a:p>
            <a:pPr marL="685800" lvl="2">
              <a:spcBef>
                <a:spcPts val="1000"/>
              </a:spcBef>
            </a:pPr>
            <a:r>
              <a:rPr lang="de-AT" sz="1800" dirty="0">
                <a:latin typeface="Arial" panose="020B0604020202020204" pitchFamily="34" charset="0"/>
                <a:cs typeface="Arial" panose="020B0604020202020204" pitchFamily="34" charset="0"/>
              </a:rPr>
              <a:t>Nur durch Domänennamen</a:t>
            </a:r>
          </a:p>
          <a:p>
            <a:pPr marL="685800" lvl="2">
              <a:spcBef>
                <a:spcPts val="1000"/>
              </a:spcBef>
            </a:pPr>
            <a:r>
              <a:rPr lang="de-AT" sz="1800" dirty="0">
                <a:latin typeface="Arial" panose="020B0604020202020204" pitchFamily="34" charset="0"/>
                <a:cs typeface="Arial" panose="020B0604020202020204" pitchFamily="34" charset="0"/>
              </a:rPr>
              <a:t>Sehr schwach</a:t>
            </a:r>
          </a:p>
          <a:p>
            <a:r>
              <a:rPr lang="de-AT" sz="2400" dirty="0">
                <a:latin typeface="Arial" panose="020B0604020202020204" pitchFamily="34" charset="0"/>
                <a:cs typeface="Arial" panose="020B0604020202020204" pitchFamily="34" charset="0"/>
              </a:rPr>
              <a:t>Verschlüsselung</a:t>
            </a:r>
          </a:p>
          <a:p>
            <a:pPr marL="685800" lvl="2">
              <a:spcBef>
                <a:spcPts val="1000"/>
              </a:spcBef>
            </a:pPr>
            <a:r>
              <a:rPr lang="de-AT" sz="1800" dirty="0">
                <a:latin typeface="Arial" panose="020B0604020202020204" pitchFamily="34" charset="0"/>
                <a:cs typeface="Arial" panose="020B0604020202020204" pitchFamily="34" charset="0"/>
              </a:rPr>
              <a:t>Nicht vorhanden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6256708" y="2090902"/>
            <a:ext cx="4041775" cy="639762"/>
          </a:xfrm>
        </p:spPr>
        <p:txBody>
          <a:bodyPr>
            <a:normAutofit/>
          </a:bodyPr>
          <a:lstStyle/>
          <a:p>
            <a:r>
              <a:rPr lang="de-AT" sz="3200" dirty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Version 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>
          <a:xfrm>
            <a:off x="6256708" y="2830872"/>
            <a:ext cx="4041775" cy="3951288"/>
          </a:xfrm>
        </p:spPr>
        <p:txBody>
          <a:bodyPr>
            <a:normAutofit/>
          </a:bodyPr>
          <a:lstStyle/>
          <a:p>
            <a:r>
              <a:rPr lang="de-AT" sz="2400" dirty="0">
                <a:latin typeface="Arial" panose="020B0604020202020204" pitchFamily="34" charset="0"/>
                <a:cs typeface="Arial" panose="020B0604020202020204" pitchFamily="34" charset="0"/>
              </a:rPr>
              <a:t>Authentifizierung</a:t>
            </a:r>
          </a:p>
          <a:p>
            <a:pPr marL="685800" lvl="2">
              <a:spcBef>
                <a:spcPts val="1000"/>
              </a:spcBef>
            </a:pPr>
            <a:r>
              <a:rPr lang="de-AT" sz="1800" dirty="0">
                <a:latin typeface="Arial" panose="020B0604020202020204" pitchFamily="34" charset="0"/>
                <a:cs typeface="Arial" panose="020B0604020202020204" pitchFamily="34" charset="0"/>
              </a:rPr>
              <a:t>Richtlinien für Gruppen und Benutzer</a:t>
            </a:r>
          </a:p>
          <a:p>
            <a:r>
              <a:rPr lang="de-AT" sz="2400" dirty="0">
                <a:latin typeface="Arial" panose="020B0604020202020204" pitchFamily="34" charset="0"/>
                <a:cs typeface="Arial" panose="020B0604020202020204" pitchFamily="34" charset="0"/>
              </a:rPr>
              <a:t>Verschlüsselung</a:t>
            </a:r>
          </a:p>
          <a:p>
            <a:pPr marL="685800" lvl="2">
              <a:spcBef>
                <a:spcPts val="1000"/>
              </a:spcBef>
            </a:pPr>
            <a:r>
              <a:rPr lang="de-AT" sz="1800" dirty="0">
                <a:latin typeface="Arial" panose="020B0604020202020204" pitchFamily="34" charset="0"/>
                <a:cs typeface="Arial" panose="020B0604020202020204" pitchFamily="34" charset="0"/>
              </a:rPr>
              <a:t>AES, DES, 3DES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Daten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bank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66" y="2237568"/>
            <a:ext cx="8051140" cy="8660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66" y="4324510"/>
            <a:ext cx="7015863" cy="1138423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2073822" y="3103573"/>
            <a:ext cx="580590" cy="1208411"/>
            <a:chOff x="2073822" y="3103573"/>
            <a:chExt cx="580590" cy="1208411"/>
          </a:xfrm>
        </p:grpSpPr>
        <p:cxnSp>
          <p:nvCxnSpPr>
            <p:cNvPr id="14" name="Gerader Verbinder 13"/>
            <p:cNvCxnSpPr/>
            <p:nvPr/>
          </p:nvCxnSpPr>
          <p:spPr>
            <a:xfrm>
              <a:off x="2217838" y="3103573"/>
              <a:ext cx="0" cy="12084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 flipH="1">
              <a:off x="2073822" y="4167968"/>
              <a:ext cx="144016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 flipH="1" flipV="1">
              <a:off x="2217838" y="4167968"/>
              <a:ext cx="144016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2168382" y="3451104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1:n</a:t>
              </a:r>
              <a:endParaRPr lang="de-AT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6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91" y="2244866"/>
            <a:ext cx="8051140" cy="87377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65" y="4311984"/>
            <a:ext cx="7015863" cy="11848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Daten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bank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2073822" y="3103573"/>
            <a:ext cx="580590" cy="1208411"/>
            <a:chOff x="2073822" y="3103573"/>
            <a:chExt cx="580590" cy="1208411"/>
          </a:xfrm>
        </p:grpSpPr>
        <p:cxnSp>
          <p:nvCxnSpPr>
            <p:cNvPr id="14" name="Gerader Verbinder 13"/>
            <p:cNvCxnSpPr/>
            <p:nvPr/>
          </p:nvCxnSpPr>
          <p:spPr>
            <a:xfrm>
              <a:off x="2217838" y="3103573"/>
              <a:ext cx="0" cy="12084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 flipH="1">
              <a:off x="2073822" y="4167968"/>
              <a:ext cx="144016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 flipH="1" flipV="1">
              <a:off x="2217838" y="4167968"/>
              <a:ext cx="144016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2168382" y="3451104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1:n</a:t>
              </a:r>
              <a:endParaRPr lang="de-AT" dirty="0"/>
            </a:p>
          </p:txBody>
        </p:sp>
      </p:grpSp>
      <p:sp>
        <p:nvSpPr>
          <p:cNvPr id="3" name="Rechteck 2"/>
          <p:cNvSpPr/>
          <p:nvPr/>
        </p:nvSpPr>
        <p:spPr>
          <a:xfrm>
            <a:off x="5198301" y="2555310"/>
            <a:ext cx="4435130" cy="548263"/>
          </a:xfrm>
          <a:prstGeom prst="rect">
            <a:avLst/>
          </a:prstGeom>
          <a:solidFill>
            <a:srgbClr val="FFFF43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160728" y="4630273"/>
            <a:ext cx="1250516" cy="866553"/>
          </a:xfrm>
          <a:prstGeom prst="rect">
            <a:avLst/>
          </a:prstGeom>
          <a:solidFill>
            <a:srgbClr val="FFFF43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3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9927" cy="1325563"/>
          </a:xfrm>
        </p:spPr>
        <p:txBody>
          <a:bodyPr/>
          <a:lstStyle/>
          <a:p>
            <a:r>
              <a:rPr lang="de-AT" dirty="0" smtClean="0">
                <a:latin typeface="Arial" pitchFamily="34" charset="0"/>
                <a:cs typeface="Arial" pitchFamily="34" charset="0"/>
              </a:rPr>
              <a:t>Ablauf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27" y="129424"/>
            <a:ext cx="1796964" cy="179696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691010" y="5688248"/>
            <a:ext cx="2743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SNMP-Server</a:t>
            </a:r>
            <a:endParaRPr lang="de-AT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77359" y="3820439"/>
            <a:ext cx="6023592" cy="2512522"/>
            <a:chOff x="1741118" y="2638730"/>
            <a:chExt cx="8086090" cy="3372819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118" y="2786258"/>
              <a:ext cx="1104312" cy="2572320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024" y="3701856"/>
              <a:ext cx="465552" cy="46555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799" y="5101816"/>
              <a:ext cx="1207255" cy="909733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063" y="3347207"/>
              <a:ext cx="1292366" cy="973868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483" y="2653666"/>
              <a:ext cx="1168725" cy="880698"/>
            </a:xfrm>
            <a:prstGeom prst="rect">
              <a:avLst/>
            </a:prstGeom>
          </p:spPr>
        </p:pic>
        <p:grpSp>
          <p:nvGrpSpPr>
            <p:cNvPr id="25" name="Gruppieren 24"/>
            <p:cNvGrpSpPr/>
            <p:nvPr/>
          </p:nvGrpSpPr>
          <p:grpSpPr>
            <a:xfrm rot="3322876">
              <a:off x="3381945" y="3107035"/>
              <a:ext cx="1008369" cy="1440160"/>
              <a:chOff x="5502069" y="3266294"/>
              <a:chExt cx="1008369" cy="1440160"/>
            </a:xfrm>
          </p:grpSpPr>
          <p:cxnSp>
            <p:nvCxnSpPr>
              <p:cNvPr id="26" name="Gerade Verbindung 14"/>
              <p:cNvCxnSpPr/>
              <p:nvPr/>
            </p:nvCxnSpPr>
            <p:spPr>
              <a:xfrm flipH="1">
                <a:off x="5502069" y="3291029"/>
                <a:ext cx="1008369" cy="141542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/>
              <p:cNvCxnSpPr/>
              <p:nvPr/>
            </p:nvCxnSpPr>
            <p:spPr>
              <a:xfrm flipH="1">
                <a:off x="5749180" y="4204285"/>
                <a:ext cx="311236" cy="430161"/>
              </a:xfrm>
              <a:prstGeom prst="straightConnector1">
                <a:avLst/>
              </a:prstGeom>
              <a:ln w="38100">
                <a:solidFill>
                  <a:srgbClr val="2E977B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/>
              <p:cNvCxnSpPr/>
              <p:nvPr/>
            </p:nvCxnSpPr>
            <p:spPr>
              <a:xfrm flipH="1">
                <a:off x="6014008" y="3266294"/>
                <a:ext cx="311236" cy="43016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pieren 36"/>
            <p:cNvGrpSpPr/>
            <p:nvPr/>
          </p:nvGrpSpPr>
          <p:grpSpPr>
            <a:xfrm rot="2535678">
              <a:off x="6739407" y="2638730"/>
              <a:ext cx="1320532" cy="1703390"/>
              <a:chOff x="5502069" y="3266294"/>
              <a:chExt cx="1008369" cy="1440160"/>
            </a:xfrm>
          </p:grpSpPr>
          <p:cxnSp>
            <p:nvCxnSpPr>
              <p:cNvPr id="38" name="Gerade Verbindung 14"/>
              <p:cNvCxnSpPr/>
              <p:nvPr/>
            </p:nvCxnSpPr>
            <p:spPr>
              <a:xfrm flipH="1">
                <a:off x="5502069" y="3291029"/>
                <a:ext cx="1008369" cy="141542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mit Pfeil 38"/>
              <p:cNvCxnSpPr/>
              <p:nvPr/>
            </p:nvCxnSpPr>
            <p:spPr>
              <a:xfrm flipH="1">
                <a:off x="5749180" y="4204285"/>
                <a:ext cx="311236" cy="430161"/>
              </a:xfrm>
              <a:prstGeom prst="straightConnector1">
                <a:avLst/>
              </a:prstGeom>
              <a:ln w="38100">
                <a:solidFill>
                  <a:srgbClr val="2E977B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/>
              <p:cNvCxnSpPr/>
              <p:nvPr/>
            </p:nvCxnSpPr>
            <p:spPr>
              <a:xfrm flipH="1">
                <a:off x="6014008" y="3266294"/>
                <a:ext cx="311236" cy="43016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uppieren 40"/>
            <p:cNvGrpSpPr/>
            <p:nvPr/>
          </p:nvGrpSpPr>
          <p:grpSpPr>
            <a:xfrm rot="4697422">
              <a:off x="6424422" y="3992172"/>
              <a:ext cx="1008369" cy="1440160"/>
              <a:chOff x="5502069" y="3266294"/>
              <a:chExt cx="1008369" cy="1440160"/>
            </a:xfrm>
          </p:grpSpPr>
          <p:cxnSp>
            <p:nvCxnSpPr>
              <p:cNvPr id="42" name="Gerade Verbindung 14"/>
              <p:cNvCxnSpPr/>
              <p:nvPr/>
            </p:nvCxnSpPr>
            <p:spPr>
              <a:xfrm flipH="1">
                <a:off x="5502069" y="3291029"/>
                <a:ext cx="1008369" cy="141542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/>
              <p:cNvCxnSpPr/>
              <p:nvPr/>
            </p:nvCxnSpPr>
            <p:spPr>
              <a:xfrm flipH="1">
                <a:off x="5749180" y="4204285"/>
                <a:ext cx="311236" cy="430161"/>
              </a:xfrm>
              <a:prstGeom prst="straightConnector1">
                <a:avLst/>
              </a:prstGeom>
              <a:ln w="38100">
                <a:solidFill>
                  <a:srgbClr val="2E977B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mit Pfeil 43"/>
              <p:cNvCxnSpPr/>
              <p:nvPr/>
            </p:nvCxnSpPr>
            <p:spPr>
              <a:xfrm flipH="1">
                <a:off x="6014008" y="3266294"/>
                <a:ext cx="311236" cy="43016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7" y="1839670"/>
            <a:ext cx="5257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1.iconfinder.com/data/icons/mirrored-twins-icon-set-hollow/512/PixelKit_notebook_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28" y="1623481"/>
            <a:ext cx="1473800" cy="14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 rot="16200000">
            <a:off x="5184586" y="3216703"/>
            <a:ext cx="826848" cy="578454"/>
            <a:chOff x="6392869" y="4099449"/>
            <a:chExt cx="1073726" cy="751167"/>
          </a:xfrm>
        </p:grpSpPr>
        <p:cxnSp>
          <p:nvCxnSpPr>
            <p:cNvPr id="29" name="Gerade Verbindung 14"/>
            <p:cNvCxnSpPr/>
            <p:nvPr/>
          </p:nvCxnSpPr>
          <p:spPr>
            <a:xfrm rot="3322876" flipH="1">
              <a:off x="6544483" y="3947835"/>
              <a:ext cx="751167" cy="105439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/>
            <p:nvPr/>
          </p:nvCxnSpPr>
          <p:spPr>
            <a:xfrm rot="3322876" flipH="1">
              <a:off x="6503345" y="4430626"/>
              <a:ext cx="231850" cy="32044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 rot="3322876" flipH="1">
              <a:off x="7190450" y="4196014"/>
              <a:ext cx="231850" cy="320441"/>
            </a:xfrm>
            <a:prstGeom prst="straightConnector1">
              <a:avLst/>
            </a:prstGeom>
            <a:ln w="38100">
              <a:solidFill>
                <a:srgbClr val="2E977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2715066" y="1932882"/>
            <a:ext cx="1168002" cy="817122"/>
            <a:chOff x="6392869" y="4099449"/>
            <a:chExt cx="1073726" cy="751167"/>
          </a:xfrm>
        </p:grpSpPr>
        <p:cxnSp>
          <p:nvCxnSpPr>
            <p:cNvPr id="33" name="Gerade Verbindung 14"/>
            <p:cNvCxnSpPr/>
            <p:nvPr/>
          </p:nvCxnSpPr>
          <p:spPr>
            <a:xfrm rot="3322876" flipH="1">
              <a:off x="6544483" y="3947835"/>
              <a:ext cx="751167" cy="105439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/>
            <p:nvPr/>
          </p:nvCxnSpPr>
          <p:spPr>
            <a:xfrm rot="3322876" flipH="1">
              <a:off x="6503345" y="4430626"/>
              <a:ext cx="231850" cy="320441"/>
            </a:xfrm>
            <a:prstGeom prst="straightConnector1">
              <a:avLst/>
            </a:prstGeom>
            <a:ln w="38100">
              <a:solidFill>
                <a:srgbClr val="2E977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>
            <a:xfrm rot="3322876" flipH="1">
              <a:off x="7190450" y="4196014"/>
              <a:ext cx="231850" cy="32044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5" descr="C:\Users\Bine\Dropbox\Diplomarbeit 5.AX - NetView\Grafiken\Cover\cover_tran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32" y="2142282"/>
            <a:ext cx="1107870" cy="410082"/>
          </a:xfrm>
          <a:prstGeom prst="rect">
            <a:avLst/>
          </a:prstGeom>
          <a:noFill/>
        </p:spPr>
      </p:pic>
      <p:sp>
        <p:nvSpPr>
          <p:cNvPr id="45" name="Rechteck 44"/>
          <p:cNvSpPr/>
          <p:nvPr/>
        </p:nvSpPr>
        <p:spPr>
          <a:xfrm>
            <a:off x="8173319" y="2863476"/>
            <a:ext cx="2743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Datenbank</a:t>
            </a:r>
            <a:endParaRPr lang="de-AT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808887" y="2839392"/>
            <a:ext cx="2743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smtClean="0">
                <a:solidFill>
                  <a:srgbClr val="2E977B"/>
                </a:solidFill>
                <a:latin typeface="Arial" pitchFamily="34" charset="0"/>
                <a:cs typeface="Arial" pitchFamily="34" charset="0"/>
              </a:rPr>
              <a:t>Web-Interface</a:t>
            </a:r>
            <a:endParaRPr lang="de-AT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Breitbild</PresentationFormat>
  <Paragraphs>75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Larissa</vt:lpstr>
      <vt:lpstr>PowerPoint-Präsentation</vt:lpstr>
      <vt:lpstr>Projektidee</vt:lpstr>
      <vt:lpstr>Projektteam</vt:lpstr>
      <vt:lpstr>Übersicht</vt:lpstr>
      <vt:lpstr>Funktionsweise</vt:lpstr>
      <vt:lpstr>SNMP</vt:lpstr>
      <vt:lpstr>Datenbank</vt:lpstr>
      <vt:lpstr>Datenbank</vt:lpstr>
      <vt:lpstr>Ablauf</vt:lpstr>
      <vt:lpstr>Web-Interface</vt:lpstr>
      <vt:lpstr>Marketing</vt:lpstr>
      <vt:lpstr>Logo</vt:lpstr>
      <vt:lpstr>Website</vt:lpstr>
      <vt:lpstr>Promotion-Video</vt:lpstr>
      <vt:lpstr>Promotion-Video</vt:lpstr>
      <vt:lpstr>Resümee &amp; Ausblick</vt:lpstr>
      <vt:lpstr>PowerPoint-Präsentation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Bine</dc:creator>
  <cp:lastModifiedBy>Bine</cp:lastModifiedBy>
  <cp:revision>19</cp:revision>
  <dcterms:created xsi:type="dcterms:W3CDTF">2015-04-24T09:47:29Z</dcterms:created>
  <dcterms:modified xsi:type="dcterms:W3CDTF">2015-04-27T09:55:08Z</dcterms:modified>
</cp:coreProperties>
</file>